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t>우리나라의 노재팬 선언 이후 대표적인 일본 기업 유니클로의 매출액 및 영업이익에 대해서 살펴보겠습니다</a:t>
            </a:r>
            <a:r>
              <a:t>.</a:t>
            </a:r>
          </a:p>
          <a:p>
            <a:pPr>
              <a:lnSpc>
                <a:spcPct val="117999"/>
              </a:lnSpc>
            </a:pPr>
            <a:r>
              <a:t>2019</a:t>
            </a:r>
            <a:r>
              <a:t>년 </a:t>
            </a:r>
            <a:r>
              <a:t>7</a:t>
            </a:r>
            <a:r>
              <a:t>월에 노재팬 선언을 하여서 </a:t>
            </a:r>
            <a:r>
              <a:t>2018</a:t>
            </a:r>
            <a:r>
              <a:t>년도에 대한 자료는 없습니다</a:t>
            </a:r>
            <a:r>
              <a:t>. </a:t>
            </a:r>
            <a:r>
              <a:t>매출액과 영업이익은 </a:t>
            </a:r>
            <a:r>
              <a:t>2019</a:t>
            </a:r>
            <a:r>
              <a:t>년도에 비해서 </a:t>
            </a:r>
            <a:r>
              <a:t>2020</a:t>
            </a:r>
            <a:r>
              <a:t>년도는 현저히 떨어지는 것을 알 수 있으며 기사수는 </a:t>
            </a:r>
            <a:r>
              <a:t>2019</a:t>
            </a:r>
            <a:r>
              <a:t>년에 약 </a:t>
            </a:r>
            <a:r>
              <a:t>4</a:t>
            </a:r>
            <a:r>
              <a:t>만</a:t>
            </a:r>
            <a:r>
              <a:t>5</a:t>
            </a:r>
            <a:r>
              <a:t>천개 이상이 있고 </a:t>
            </a:r>
            <a:r>
              <a:t>2020</a:t>
            </a:r>
            <a:r>
              <a:t>년도에는 감소하는 것을 알 수 있습니다</a:t>
            </a:r>
            <a:r>
              <a:t>.</a:t>
            </a:r>
          </a:p>
          <a:p>
            <a:pPr>
              <a:lnSpc>
                <a:spcPct val="117999"/>
              </a:lnSpc>
            </a:pPr>
            <a:r>
              <a:t>출처는 전자공시시스템 사이트 </a:t>
            </a:r>
            <a:r>
              <a:t>DART</a:t>
            </a:r>
            <a:r>
              <a:t>를 이용한 기사입니다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t>2017</a:t>
            </a:r>
            <a:r>
              <a:t>년</a:t>
            </a:r>
            <a:r>
              <a:t>~2019</a:t>
            </a:r>
            <a:r>
              <a:t>년까지 많은 승객수를 보이지만</a:t>
            </a:r>
            <a:r>
              <a:t>, 2020</a:t>
            </a:r>
            <a:r>
              <a:t>년 이후로는 코로나의 여파로 승객 수가 감소하였고</a:t>
            </a:r>
            <a:r>
              <a:t>, 2022</a:t>
            </a:r>
            <a:r>
              <a:t>년 </a:t>
            </a:r>
            <a:r>
              <a:t>10</a:t>
            </a:r>
            <a:r>
              <a:t>월 </a:t>
            </a:r>
            <a:r>
              <a:t>29</a:t>
            </a:r>
            <a:r>
              <a:t>일 이태원 참사 이후 현재까지는 한 눈에 확인될 정도로 감소한 하차승객수를 볼 수 있습니다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t>이태원 관련 뉴스 기사는 </a:t>
            </a:r>
            <a:r>
              <a:t>2022</a:t>
            </a:r>
            <a:r>
              <a:t>년 </a:t>
            </a:r>
            <a:r>
              <a:t>: 8991</a:t>
            </a:r>
            <a:r>
              <a:t>이고 </a:t>
            </a:r>
            <a:r>
              <a:t>2023</a:t>
            </a:r>
            <a:r>
              <a:t>년 </a:t>
            </a:r>
            <a:r>
              <a:t>:  8530 </a:t>
            </a:r>
            <a:r>
              <a:t>입니다</a:t>
            </a:r>
            <a:r>
              <a:t>.</a:t>
            </a:r>
          </a:p>
          <a:p>
            <a:pPr>
              <a:lnSpc>
                <a:spcPct val="117999"/>
              </a:lnSpc>
            </a:pPr>
            <a:r>
              <a:t>2023</a:t>
            </a:r>
            <a:r>
              <a:t>년 </a:t>
            </a:r>
            <a:r>
              <a:t>4</a:t>
            </a:r>
            <a:r>
              <a:t>월 </a:t>
            </a:r>
            <a:r>
              <a:t>26</a:t>
            </a:r>
            <a:r>
              <a:t>일에 크롤링한 결과입니다</a:t>
            </a:r>
            <a:r>
              <a:t>.</a:t>
            </a:r>
          </a:p>
          <a:p>
            <a:pPr>
              <a:lnSpc>
                <a:spcPct val="117999"/>
              </a:lnSpc>
            </a:pPr>
            <a:r>
              <a:t>다른 선례들에 비해서 시간이 많이 지나지 않았지만 </a:t>
            </a:r>
            <a:r>
              <a:t>2023</a:t>
            </a:r>
            <a:r>
              <a:t>년에도 많은 기사 수가 있다는 것을 볼 수 있습니다</a:t>
            </a:r>
            <a:r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07" name="본문 첫 번째 줄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해 질 무렵의 하늘을 배경으로 둔 바다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해 질 무렵의 하늘을 배경으로 둔 바다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해 질 무렵의 해변과 바다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해 질 무렵의 해변과 바다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텍스트"/>
          <p:cNvSpPr txBox="1"/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l" defTabSz="1828800">
              <a:lnSpc>
                <a:spcPct val="90000"/>
              </a:lnSpc>
              <a:defRPr spc="0" sz="8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50" name="본문 첫 번째 줄…"/>
          <p:cNvSpPr txBox="1"/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/>
          <a:lstStyle>
            <a:lvl1pPr marL="457200" indent="-457200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990600" indent="-533400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1554479" indent="-640079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2082800" indent="-711200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2540000" indent="-711200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1" name="슬라이드 번호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제목 텍스트"/>
          <p:cNvSpPr txBox="1"/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1828800">
              <a:lnSpc>
                <a:spcPct val="90000"/>
              </a:lnSpc>
              <a:defRPr spc="0" sz="12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59" name="본문 첫 번째 줄…"/>
          <p:cNvSpPr txBox="1"/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45720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91440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137160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182880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0" name="슬라이드 번호"/>
          <p:cNvSpPr txBox="1"/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68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defTabSz="2438337"/>
            <a:lvl2pPr defTabSz="2438337"/>
            <a:lvl3pPr defTabSz="2438337"/>
            <a:lvl4pPr defTabSz="2438337"/>
            <a:lvl5pPr defTabSz="2438337"/>
          </a:lstStyle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9" name="슬라이드 부제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100" sz="4200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170" name="슬라이드 번호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해 질 무렵의 해변과 바다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본문 첫 번째 줄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 sz="6000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저자 및 날짜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3" name="해 질 무렵의 하늘을 배경으로 둔 바다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슬라이드 부제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1" name="해 질 무렵의 하늘을 배경으로 둔 바다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슬라이드 부제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3" name="본문 첫 번째 줄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본문 첫 번째 줄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의제 부제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pc="-42" sz="422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김유영 박정훈 신주현 이경훈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김유영 박정훈 신주현 이경훈</a:t>
            </a:r>
          </a:p>
        </p:txBody>
      </p:sp>
      <p:sp>
        <p:nvSpPr>
          <p:cNvPr id="180" name="2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2조</a:t>
            </a:r>
          </a:p>
        </p:txBody>
      </p:sp>
      <p:sp>
        <p:nvSpPr>
          <p:cNvPr id="181" name="이용객의 감소와 복구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이용객의 감소와 복구</a:t>
            </a:r>
          </a:p>
        </p:txBody>
      </p:sp>
      <p:sp>
        <p:nvSpPr>
          <p:cNvPr id="182" name="부정적 인식의 생성과 소멸 패턴과 이용자 간의 관계 파악"/>
          <p:cNvSpPr txBox="1"/>
          <p:nvPr/>
        </p:nvSpPr>
        <p:spPr>
          <a:xfrm>
            <a:off x="1219200" y="9014362"/>
            <a:ext cx="2194559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08990">
              <a:lnSpc>
                <a:spcPct val="100000"/>
              </a:lnSpc>
              <a:defRPr spc="-29" sz="2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부정적 인식의 생성과 소멸 패턴과 이용자 간의 관계 파악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5102" y="6896154"/>
            <a:ext cx="7587631" cy="613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6090" y="443907"/>
            <a:ext cx="7587632" cy="57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선"/>
          <p:cNvSpPr/>
          <p:nvPr/>
        </p:nvSpPr>
        <p:spPr>
          <a:xfrm>
            <a:off x="4133835" y="1040703"/>
            <a:ext cx="33439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1" name="선"/>
          <p:cNvSpPr/>
          <p:nvPr/>
        </p:nvSpPr>
        <p:spPr>
          <a:xfrm>
            <a:off x="7133528" y="5368713"/>
            <a:ext cx="1534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2" name="선"/>
          <p:cNvSpPr/>
          <p:nvPr/>
        </p:nvSpPr>
        <p:spPr>
          <a:xfrm flipH="1">
            <a:off x="7320349" y="1056919"/>
            <a:ext cx="1" cy="43036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3" name="90% 감소"/>
          <p:cNvSpPr txBox="1"/>
          <p:nvPr/>
        </p:nvSpPr>
        <p:spPr>
          <a:xfrm>
            <a:off x="7545105" y="3039775"/>
            <a:ext cx="1534012" cy="509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/>
            <a:r>
              <a:t>90% 감소</a:t>
            </a:r>
          </a:p>
        </p:txBody>
      </p:sp>
      <p:pic>
        <p:nvPicPr>
          <p:cNvPr id="23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1565" y="6548675"/>
            <a:ext cx="8132896" cy="661908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기사 개수…"/>
          <p:cNvSpPr txBox="1"/>
          <p:nvPr/>
        </p:nvSpPr>
        <p:spPr>
          <a:xfrm>
            <a:off x="9604529" y="2609314"/>
            <a:ext cx="3343998" cy="1198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기사 개수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15%까지 감소하는 기간 =   1년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10%까지 감소하는 기간 =   2년</a:t>
            </a:r>
          </a:p>
        </p:txBody>
      </p:sp>
      <p:sp>
        <p:nvSpPr>
          <p:cNvPr id="236" name="방문객…"/>
          <p:cNvSpPr txBox="1"/>
          <p:nvPr/>
        </p:nvSpPr>
        <p:spPr>
          <a:xfrm>
            <a:off x="12997619" y="2596614"/>
            <a:ext cx="4073719" cy="1198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방문객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= 77% 감소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= 14% 감소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519" y="1596750"/>
            <a:ext cx="7042413" cy="11222194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3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7542" y="1601416"/>
            <a:ext cx="6782970" cy="11222194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4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39936" y="1605271"/>
            <a:ext cx="7418757" cy="8822706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41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17080" y="10746431"/>
            <a:ext cx="8976995" cy="2376264"/>
          </a:xfrm>
          <a:prstGeom prst="rect">
            <a:avLst/>
          </a:prstGeom>
          <a:ln>
            <a:solidFill>
              <a:srgbClr val="FF0000"/>
            </a:solidFill>
            <a:miter/>
          </a:ln>
        </p:spPr>
      </p:pic>
      <p:sp>
        <p:nvSpPr>
          <p:cNvPr id="242" name="뉴스기사 크롤링 코드(유영)"/>
          <p:cNvSpPr txBox="1"/>
          <p:nvPr/>
        </p:nvSpPr>
        <p:spPr>
          <a:xfrm>
            <a:off x="1049530" y="416305"/>
            <a:ext cx="5885887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b="1" spc="-100" sz="4200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함수 선언</a:t>
            </a:r>
          </a:p>
        </p:txBody>
      </p:sp>
      <p:sp>
        <p:nvSpPr>
          <p:cNvPr id="243" name="뉴스기사 크롤링 코드(유영)"/>
          <p:cNvSpPr txBox="1"/>
          <p:nvPr/>
        </p:nvSpPr>
        <p:spPr>
          <a:xfrm>
            <a:off x="8836060" y="416305"/>
            <a:ext cx="1235694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92479">
              <a:lnSpc>
                <a:spcPct val="100000"/>
              </a:lnSpc>
              <a:defRPr b="1" spc="-100" sz="42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  <a:r>
              <a:t>크롤링 </a:t>
            </a:r>
            <a:r>
              <a:t>&amp; </a:t>
            </a:r>
            <a:r>
              <a:t>실행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3723" y="2981538"/>
            <a:ext cx="17178987" cy="7752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직사각형 1"/>
          <p:cNvSpPr/>
          <p:nvPr/>
        </p:nvSpPr>
        <p:spPr>
          <a:xfrm>
            <a:off x="12552040" y="1392284"/>
            <a:ext cx="10064282" cy="1078084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import matplotlib.pyplot as plt</a:t>
            </a: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import numpy as np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df_uniqlo = {"</a:t>
            </a:r>
            <a:r>
              <a:t>년도</a:t>
            </a:r>
            <a:r>
              <a:t>"</a:t>
            </a:r>
            <a:r>
              <a:t> </a:t>
            </a:r>
            <a:r>
              <a:t>: ["2018", "2019", "2020", "2021", "2022"],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             "</a:t>
            </a:r>
            <a:r>
              <a:t>매출액</a:t>
            </a:r>
            <a:r>
              <a:t>"</a:t>
            </a:r>
            <a:r>
              <a:t> </a:t>
            </a:r>
            <a:r>
              <a:t>: [13732, 13781, 6298, 5824, 7043],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             "</a:t>
            </a:r>
            <a:r>
              <a:t>영업이익</a:t>
            </a:r>
            <a:r>
              <a:t>"</a:t>
            </a:r>
            <a:r>
              <a:t> </a:t>
            </a:r>
            <a:r>
              <a:t>: [2343</a:t>
            </a:r>
            <a:r>
              <a:t> </a:t>
            </a:r>
            <a:r>
              <a:t>,1994, -884, 529, 1148],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             "</a:t>
            </a:r>
            <a:r>
              <a:t>기사수</a:t>
            </a:r>
            <a:r>
              <a:t>"</a:t>
            </a:r>
            <a:r>
              <a:t> </a:t>
            </a:r>
            <a:r>
              <a:t>: [np.nan, 44952,10235,4072,1879]}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x = df_uniqlo["</a:t>
            </a:r>
            <a:r>
              <a:t>년도</a:t>
            </a:r>
            <a:r>
              <a:t>"]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y1 = df_uniqlo["</a:t>
            </a:r>
            <a:r>
              <a:t>매출액</a:t>
            </a:r>
            <a:r>
              <a:t>"]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y2 = df_uniqlo["</a:t>
            </a:r>
            <a:r>
              <a:t>영업이익</a:t>
            </a:r>
            <a:r>
              <a:t>"]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y3 = df_uniqlo["</a:t>
            </a:r>
            <a:r>
              <a:t>기사수</a:t>
            </a:r>
            <a:r>
              <a:t>"]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fig, ax1 = plt.subplots()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</a:t>
            </a:r>
            <a:r>
              <a:t>매출액 그래프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ax1.set_xlabel('</a:t>
            </a:r>
            <a:r>
              <a:t>년도</a:t>
            </a:r>
            <a:r>
              <a:t>')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color1 = 'tab:pink'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ax1.set_ylabel('</a:t>
            </a:r>
            <a:r>
              <a:t>매출액</a:t>
            </a:r>
            <a:r>
              <a:t>(</a:t>
            </a:r>
            <a:r>
              <a:t>단위 </a:t>
            </a:r>
            <a:r>
              <a:t>: </a:t>
            </a:r>
            <a:r>
              <a:t>억 원</a:t>
            </a:r>
            <a:r>
              <a:t>)', color=color1)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ax1.bar(x, y1, color=color1, label='</a:t>
            </a:r>
            <a:r>
              <a:t>매출액</a:t>
            </a:r>
            <a:r>
              <a:t>')  # label </a:t>
            </a:r>
            <a:r>
              <a:t>추가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ax1.tick_params(axis='y', labelcolor=color1)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</a:t>
            </a:r>
            <a:r>
              <a:t>영업이익 그래프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ax2 = ax1.twinx()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color2 = 'tab:blue'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ax2.plot(x, y2, marker='o', color=color2, label='</a:t>
            </a:r>
            <a:r>
              <a:t>영업이익</a:t>
            </a:r>
            <a:r>
              <a:t>')  # label </a:t>
            </a:r>
            <a:r>
              <a:t>추가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</a:t>
            </a:r>
            <a:r>
              <a:t>기사수 그래프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ax3 = ax1.twinx()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color3 = 'tab:green'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ax3.plot(x, y3, color=color3, marker='x', label='</a:t>
            </a:r>
            <a:r>
              <a:t>기사수</a:t>
            </a:r>
            <a:r>
              <a:t>')  # label </a:t>
            </a:r>
            <a:r>
              <a:t>추가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y</a:t>
            </a:r>
            <a:r>
              <a:t>축 범위 설정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ax1.set_ylim([-2000, 50000])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ax2.set_ylim([-2000, 50000])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ax3.set_ylim([-2000, 50000])</a:t>
            </a:r>
            <a:br/>
            <a:br/>
            <a:r>
              <a:t># </a:t>
            </a:r>
            <a:r>
              <a:t>범례 추가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lines1, labels = ax1.get_legend_handles_labels()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lines2, labels2 = ax2.get_legend_handles_labels()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lines3, labels3 = ax3.get_legend_handles_labels()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plt.legend(lines1 + lines2 + lines3, labels + labels2 + labels3, loc='upper left')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</a:t>
            </a:r>
            <a:r>
              <a:t>제목 설정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plt.title('</a:t>
            </a:r>
            <a:r>
              <a:t>유니클로의 년도별 매출액 및 영업이익</a:t>
            </a:r>
            <a:r>
              <a:t>')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</a:t>
            </a:r>
            <a:r>
              <a:t>그래프 보여주기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plt.show()</a:t>
            </a:r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5598" t="45220" r="61289" b="13019"/>
          <a:stretch>
            <a:fillRect/>
          </a:stretch>
        </p:blipFill>
        <p:spPr>
          <a:xfrm>
            <a:off x="1625225" y="1768547"/>
            <a:ext cx="10318365" cy="1049005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grpSp>
        <p:nvGrpSpPr>
          <p:cNvPr id="251" name="모서리가 둥근 직사각형 2"/>
          <p:cNvGrpSpPr/>
          <p:nvPr/>
        </p:nvGrpSpPr>
        <p:grpSpPr>
          <a:xfrm>
            <a:off x="2974975" y="12499640"/>
            <a:ext cx="19658186" cy="454026"/>
            <a:chOff x="0" y="0"/>
            <a:chExt cx="19658184" cy="454025"/>
          </a:xfrm>
        </p:grpSpPr>
        <p:sp>
          <p:nvSpPr>
            <p:cNvPr id="249" name="모서리가 둥근 직사각형"/>
            <p:cNvSpPr/>
            <p:nvPr/>
          </p:nvSpPr>
          <p:spPr>
            <a:xfrm>
              <a:off x="0" y="0"/>
              <a:ext cx="19658185" cy="454025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2000">
                  <a:solidFill>
                    <a:srgbClr val="0D0D0D"/>
                  </a:solidFill>
                  <a:latin typeface="함초롬바탕"/>
                  <a:ea typeface="함초롬바탕"/>
                  <a:cs typeface="함초롬바탕"/>
                  <a:sym typeface="함초롬바탕"/>
                </a:defRPr>
              </a:pPr>
            </a:p>
          </p:txBody>
        </p:sp>
        <p:sp>
          <p:nvSpPr>
            <p:cNvPr id="250" name="출처 : https://www.thebell.co.kr/free/content/ArticleView.asp?key=202212071642251080109471&amp;lcode=00"/>
            <p:cNvSpPr txBox="1"/>
            <p:nvPr/>
          </p:nvSpPr>
          <p:spPr>
            <a:xfrm>
              <a:off x="28513" y="14919"/>
              <a:ext cx="19601158" cy="424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1130300">
                <a:lnSpc>
                  <a:spcPct val="100000"/>
                </a:lnSpc>
                <a:defRPr sz="2000">
                  <a:solidFill>
                    <a:srgbClr val="0D0D0D"/>
                  </a:solidFill>
                  <a:latin typeface="함초롬바탕"/>
                  <a:ea typeface="함초롬바탕"/>
                  <a:cs typeface="함초롬바탕"/>
                  <a:sym typeface="함초롬바탕"/>
                </a:defRPr>
              </a:pPr>
              <a:r>
                <a:t>출처 </a:t>
              </a:r>
              <a:r>
                <a:t>: https://www.thebell.co.kr/free/content/ArticleView.asp?key=202212071642251080109471&amp;lcode=00 </a:t>
              </a:r>
            </a:p>
          </p:txBody>
        </p:sp>
      </p:grpSp>
      <p:sp>
        <p:nvSpPr>
          <p:cNvPr id="252" name="선"/>
          <p:cNvSpPr/>
          <p:nvPr/>
        </p:nvSpPr>
        <p:spPr>
          <a:xfrm>
            <a:off x="4830847" y="3405974"/>
            <a:ext cx="56551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3" name="선"/>
          <p:cNvSpPr/>
          <p:nvPr/>
        </p:nvSpPr>
        <p:spPr>
          <a:xfrm>
            <a:off x="7908361" y="10144960"/>
            <a:ext cx="267515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4" name="선"/>
          <p:cNvSpPr/>
          <p:nvPr/>
        </p:nvSpPr>
        <p:spPr>
          <a:xfrm flipH="1">
            <a:off x="10372486" y="3422189"/>
            <a:ext cx="1" cy="672103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5" name="90% 감소"/>
          <p:cNvSpPr txBox="1"/>
          <p:nvPr/>
        </p:nvSpPr>
        <p:spPr>
          <a:xfrm>
            <a:off x="8699174" y="6603098"/>
            <a:ext cx="1534013" cy="509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/>
            <a:r>
              <a:t>90% 감소</a:t>
            </a:r>
          </a:p>
        </p:txBody>
      </p:sp>
      <p:sp>
        <p:nvSpPr>
          <p:cNvPr id="256" name="선"/>
          <p:cNvSpPr/>
          <p:nvPr/>
        </p:nvSpPr>
        <p:spPr>
          <a:xfrm>
            <a:off x="4636598" y="8559294"/>
            <a:ext cx="552444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7" name="선"/>
          <p:cNvSpPr/>
          <p:nvPr/>
        </p:nvSpPr>
        <p:spPr>
          <a:xfrm>
            <a:off x="7117548" y="9851976"/>
            <a:ext cx="10817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선"/>
          <p:cNvSpPr/>
          <p:nvPr/>
        </p:nvSpPr>
        <p:spPr>
          <a:xfrm>
            <a:off x="9071468" y="9657726"/>
            <a:ext cx="10817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선"/>
          <p:cNvSpPr/>
          <p:nvPr/>
        </p:nvSpPr>
        <p:spPr>
          <a:xfrm>
            <a:off x="7690305" y="8542277"/>
            <a:ext cx="1" cy="132671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0" name="선"/>
          <p:cNvSpPr/>
          <p:nvPr/>
        </p:nvSpPr>
        <p:spPr>
          <a:xfrm>
            <a:off x="9980370" y="8569008"/>
            <a:ext cx="1" cy="109430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1" name="48% 감소"/>
          <p:cNvSpPr txBox="1"/>
          <p:nvPr/>
        </p:nvSpPr>
        <p:spPr>
          <a:xfrm>
            <a:off x="7851230" y="8950734"/>
            <a:ext cx="1534012" cy="509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pPr/>
            <a:r>
              <a:t>48% 감소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8024" y="2730918"/>
            <a:ext cx="10729192" cy="8591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703" y="2400454"/>
            <a:ext cx="11324986" cy="892204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기사 개수…"/>
          <p:cNvSpPr txBox="1"/>
          <p:nvPr/>
        </p:nvSpPr>
        <p:spPr>
          <a:xfrm>
            <a:off x="4759723" y="5625823"/>
            <a:ext cx="3901036" cy="163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기사 개수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15%까지 감소하는 기간 =   20개월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90%까지 감소하는 기간 =   24개월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이후 회복세</a:t>
            </a:r>
          </a:p>
        </p:txBody>
      </p:sp>
      <p:sp>
        <p:nvSpPr>
          <p:cNvPr id="268" name="매출액…"/>
          <p:cNvSpPr txBox="1"/>
          <p:nvPr/>
        </p:nvSpPr>
        <p:spPr>
          <a:xfrm>
            <a:off x="8575590" y="5613123"/>
            <a:ext cx="4073720" cy="163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매출액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= 48% 감소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= 14% 감소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3781" y="2422531"/>
            <a:ext cx="14596438" cy="8870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7724" y="1425915"/>
            <a:ext cx="10211420" cy="1080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모서리가 둥근 직사각형 7"/>
          <p:cNvGrpSpPr/>
          <p:nvPr/>
        </p:nvGrpSpPr>
        <p:grpSpPr>
          <a:xfrm>
            <a:off x="2318485" y="12508231"/>
            <a:ext cx="19658185" cy="454026"/>
            <a:chOff x="0" y="0"/>
            <a:chExt cx="19658184" cy="454025"/>
          </a:xfrm>
        </p:grpSpPr>
        <p:sp>
          <p:nvSpPr>
            <p:cNvPr id="273" name="모서리가 둥근 직사각형"/>
            <p:cNvSpPr/>
            <p:nvPr/>
          </p:nvSpPr>
          <p:spPr>
            <a:xfrm>
              <a:off x="0" y="0"/>
              <a:ext cx="19658185" cy="454025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2000">
                  <a:solidFill>
                    <a:srgbClr val="0D0D0D"/>
                  </a:solidFill>
                  <a:latin typeface="함초롬바탕"/>
                  <a:ea typeface="함초롬바탕"/>
                  <a:cs typeface="함초롬바탕"/>
                  <a:sym typeface="함초롬바탕"/>
                </a:defRPr>
              </a:pPr>
            </a:p>
          </p:txBody>
        </p:sp>
        <p:sp>
          <p:nvSpPr>
            <p:cNvPr id="274" name="출처 : 코레일 지하철 승하차 자료"/>
            <p:cNvSpPr txBox="1"/>
            <p:nvPr/>
          </p:nvSpPr>
          <p:spPr>
            <a:xfrm>
              <a:off x="28513" y="14919"/>
              <a:ext cx="19601158" cy="424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1130300">
                <a:lnSpc>
                  <a:spcPct val="100000"/>
                </a:lnSpc>
                <a:defRPr sz="2000">
                  <a:solidFill>
                    <a:srgbClr val="0D0D0D"/>
                  </a:solidFill>
                  <a:latin typeface="함초롬바탕"/>
                  <a:ea typeface="함초롬바탕"/>
                  <a:cs typeface="함초롬바탕"/>
                  <a:sym typeface="함초롬바탕"/>
                </a:defRPr>
              </a:pPr>
              <a:r>
                <a:t>출처 </a:t>
              </a:r>
              <a:r>
                <a:t>: </a:t>
              </a:r>
              <a:r>
                <a:t>코레일 지하철 승하차 자료</a:t>
              </a:r>
            </a:p>
          </p:txBody>
        </p:sp>
      </p:grpSp>
      <p:pic>
        <p:nvPicPr>
          <p:cNvPr id="27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8700" y="2990551"/>
            <a:ext cx="10211420" cy="7734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47272"/>
          <a:stretch>
            <a:fillRect/>
          </a:stretch>
        </p:blipFill>
        <p:spPr>
          <a:xfrm>
            <a:off x="1966864" y="2321495"/>
            <a:ext cx="8784977" cy="972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12"/>
          <p:cNvSpPr/>
          <p:nvPr/>
        </p:nvSpPr>
        <p:spPr>
          <a:xfrm>
            <a:off x="12652077" y="2623632"/>
            <a:ext cx="10800001" cy="932814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t># </a:t>
            </a:r>
            <a:r>
              <a:t>그래프를 그리기 위한 모듈</a:t>
            </a:r>
          </a:p>
          <a:p>
            <a:pPr algn="l">
              <a:defRPr sz="2500"/>
            </a:pPr>
            <a:r>
              <a:t>import matplotlib.pyplot as plt</a:t>
            </a:r>
          </a:p>
          <a:p>
            <a:pPr algn="l">
              <a:defRPr sz="2500"/>
            </a:pPr>
            <a:r>
              <a:t>import pandas as pd</a:t>
            </a:r>
          </a:p>
          <a:p>
            <a:pPr algn="l">
              <a:defRPr sz="2500"/>
            </a:pPr>
            <a:br/>
            <a:r>
              <a:t># </a:t>
            </a:r>
            <a:r>
              <a:t>뉴스 기사 크롤링 파일 불러오기</a:t>
            </a:r>
            <a:r>
              <a:t>.</a:t>
            </a:r>
          </a:p>
          <a:p>
            <a:pPr algn="l">
              <a:defRPr sz="2500"/>
            </a:pPr>
            <a:r>
              <a:t>Itawon = pd.read_csv("/content/Itaewon.csv")</a:t>
            </a:r>
          </a:p>
          <a:p>
            <a:pPr algn="l">
              <a:defRPr sz="2500"/>
            </a:pPr>
            <a:br/>
            <a:r>
              <a:t># </a:t>
            </a:r>
            <a:r>
              <a:t>파일 정리</a:t>
            </a:r>
          </a:p>
          <a:p>
            <a:pPr algn="l">
              <a:defRPr sz="2500"/>
            </a:pPr>
            <a:r>
              <a:t>Itawon=Itawon.rename(columns={'Unnamed: 0': '</a:t>
            </a:r>
            <a:r>
              <a:t>연도</a:t>
            </a:r>
            <a:r>
              <a:t>'})</a:t>
            </a:r>
          </a:p>
          <a:p>
            <a:pPr algn="l">
              <a:defRPr sz="2500"/>
            </a:pPr>
            <a:r>
              <a:t>Itawon = Itawon.set_index("</a:t>
            </a:r>
            <a:r>
              <a:t>연도</a:t>
            </a:r>
            <a:r>
              <a:t>")</a:t>
            </a:r>
          </a:p>
          <a:p>
            <a:pPr algn="l">
              <a:defRPr sz="2500"/>
            </a:pPr>
            <a:br/>
            <a:br/>
            <a:r>
              <a:t># </a:t>
            </a:r>
            <a:r>
              <a:t>그래프 그리기</a:t>
            </a:r>
          </a:p>
          <a:p>
            <a:pPr algn="l">
              <a:defRPr sz="2500"/>
            </a:pPr>
            <a:r>
              <a:t>plt.figure(figsize=(10,10))</a:t>
            </a:r>
          </a:p>
          <a:p>
            <a:pPr algn="l">
              <a:defRPr sz="2500"/>
            </a:pPr>
            <a:r>
              <a:t>plt.rc('font', family='NanumBarunGothic')</a:t>
            </a:r>
          </a:p>
          <a:p>
            <a:pPr algn="l">
              <a:defRPr sz="2500"/>
            </a:pPr>
            <a:r>
              <a:t>Itawon.plot.bar()</a:t>
            </a:r>
          </a:p>
          <a:p>
            <a:pPr algn="l">
              <a:defRPr sz="2500"/>
            </a:pPr>
            <a:r>
              <a:t>plt.legend(labels=['</a:t>
            </a:r>
            <a:r>
              <a:t>기사 갯수</a:t>
            </a:r>
            <a:r>
              <a:t>'], loc="upper right")</a:t>
            </a:r>
          </a:p>
          <a:p>
            <a:pPr algn="l">
              <a:defRPr sz="2500"/>
            </a:pPr>
            <a:r>
              <a:t>plt.xticks(rotation=360)</a:t>
            </a:r>
          </a:p>
          <a:p>
            <a:pPr algn="l">
              <a:defRPr sz="2500"/>
            </a:pPr>
            <a:r>
              <a:t>plt.title( '</a:t>
            </a:r>
            <a:r>
              <a:t>이태원 기사 크롤링</a:t>
            </a:r>
            <a:r>
              <a:t>')</a:t>
            </a:r>
          </a:p>
          <a:p>
            <a:pPr algn="l">
              <a:defRPr sz="2500"/>
            </a:pPr>
            <a:br/>
            <a:r>
              <a:t>plt.show()</a:t>
            </a:r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20409" t="49268" r="48030" b="8154"/>
          <a:stretch>
            <a:fillRect/>
          </a:stretch>
        </p:blipFill>
        <p:spPr>
          <a:xfrm>
            <a:off x="886743" y="1944830"/>
            <a:ext cx="10800001" cy="1080000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직사각형 12"/>
          <p:cNvSpPr/>
          <p:nvPr/>
        </p:nvSpPr>
        <p:spPr>
          <a:xfrm>
            <a:off x="1030759" y="769213"/>
            <a:ext cx="10800002" cy="1275483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300"/>
            </a:pPr>
            <a:r>
              <a:t>#</a:t>
            </a:r>
            <a:r>
              <a:t>크롤링시 필요한 라이브러리 불러오기</a:t>
            </a:r>
          </a:p>
          <a:p>
            <a:pPr algn="l">
              <a:defRPr sz="1300"/>
            </a:pPr>
            <a:r>
              <a:t>from bs4 import BeautifulSoup</a:t>
            </a:r>
          </a:p>
          <a:p>
            <a:pPr algn="l">
              <a:defRPr sz="1300"/>
            </a:pPr>
            <a:r>
              <a:t>import requests</a:t>
            </a:r>
          </a:p>
          <a:p>
            <a:pPr algn="l">
              <a:defRPr sz="1300"/>
            </a:pPr>
            <a:r>
              <a:t>import re</a:t>
            </a:r>
          </a:p>
          <a:p>
            <a:pPr algn="l">
              <a:defRPr sz="1300"/>
            </a:pPr>
            <a:r>
              <a:t>import datetime</a:t>
            </a:r>
          </a:p>
          <a:p>
            <a:pPr algn="l">
              <a:defRPr sz="1300"/>
            </a:pPr>
            <a:r>
              <a:t>from tqdm import tqdm</a:t>
            </a:r>
          </a:p>
          <a:p>
            <a:pPr algn="l">
              <a:defRPr sz="1300"/>
            </a:pPr>
            <a:r>
              <a:t>import sys</a:t>
            </a:r>
          </a:p>
          <a:p>
            <a:pPr algn="l">
              <a:defRPr sz="1300"/>
            </a:pPr>
            <a:r>
              <a:t>import time</a:t>
            </a:r>
          </a:p>
          <a:p>
            <a:pPr algn="l">
              <a:defRPr sz="1300"/>
            </a:pPr>
            <a:br/>
            <a:r>
              <a:t># </a:t>
            </a:r>
            <a:r>
              <a:t>크롤링할 </a:t>
            </a:r>
            <a:r>
              <a:t>url </a:t>
            </a:r>
            <a:r>
              <a:t>생성하는 함수 만들기</a:t>
            </a:r>
            <a:r>
              <a:t>(</a:t>
            </a:r>
            <a:r>
              <a:t>검색어</a:t>
            </a:r>
            <a:r>
              <a:t>, </a:t>
            </a:r>
            <a:r>
              <a:t>시작 날짜</a:t>
            </a:r>
            <a:r>
              <a:t>, </a:t>
            </a:r>
            <a:r>
              <a:t>종료 날짜</a:t>
            </a:r>
            <a:r>
              <a:t>, </a:t>
            </a:r>
            <a:r>
              <a:t>최대 페이지</a:t>
            </a:r>
            <a:r>
              <a:t>)</a:t>
            </a:r>
          </a:p>
          <a:p>
            <a:pPr algn="l">
              <a:defRPr sz="1300"/>
            </a:pPr>
            <a:r>
              <a:t>def makeUrl(search, s_date, e_date, maxpage):</a:t>
            </a:r>
          </a:p>
          <a:p>
            <a:pPr algn="l">
              <a:defRPr sz="1300"/>
            </a:pPr>
            <a:r>
              <a:t>    s_from = s_date.replace(".","")</a:t>
            </a:r>
          </a:p>
          <a:p>
            <a:pPr algn="l">
              <a:defRPr sz="1300"/>
            </a:pPr>
            <a:r>
              <a:t>    e_to = e_date.replace(".","")</a:t>
            </a:r>
          </a:p>
          <a:p>
            <a:pPr algn="l">
              <a:defRPr sz="1300"/>
            </a:pPr>
            <a:r>
              <a:t>    url = [f"https://search.naver.com/search.naver?where=news&amp;query={search}&amp;sort=0&amp;ds={s_date}&amp;de={e_date}&amp;nso=so%3Ar%2Cp%3Afrom{s_from}to{e_to}%2Ca%3A&amp;start={i}" for i in range(1, int(maxpage) * 10, 10)]</a:t>
            </a:r>
          </a:p>
          <a:p>
            <a:pPr algn="l">
              <a:defRPr sz="1300"/>
            </a:pPr>
            <a:r>
              <a:t>    return url  </a:t>
            </a:r>
          </a:p>
          <a:p>
            <a:pPr algn="l">
              <a:defRPr sz="1300"/>
            </a:pPr>
            <a:br/>
            <a:r>
              <a:t># html</a:t>
            </a:r>
            <a:r>
              <a:t>에서 원하는 속성 추출하는 함수 만들기</a:t>
            </a:r>
            <a:r>
              <a:t>(</a:t>
            </a:r>
            <a:r>
              <a:t>기사</a:t>
            </a:r>
            <a:r>
              <a:t>, </a:t>
            </a:r>
            <a:r>
              <a:t>추출하려는 속성값</a:t>
            </a:r>
            <a:r>
              <a:t>)</a:t>
            </a:r>
          </a:p>
          <a:p>
            <a:pPr algn="l">
              <a:defRPr sz="1300"/>
            </a:pPr>
            <a:r>
              <a:t>def news_attrs_crawler(articles, attrs):</a:t>
            </a:r>
          </a:p>
          <a:p>
            <a:pPr algn="l">
              <a:defRPr sz="1300"/>
            </a:pPr>
            <a:r>
              <a:t>    attrs_content = [i.attrs[attrs] for i in articles]</a:t>
            </a:r>
          </a:p>
          <a:p>
            <a:pPr algn="l">
              <a:defRPr sz="1300"/>
            </a:pPr>
            <a:r>
              <a:t>    return attrs_content</a:t>
            </a:r>
          </a:p>
          <a:p>
            <a:pPr algn="l">
              <a:defRPr sz="1300"/>
            </a:pPr>
            <a:br/>
            <a:r>
              <a:t># ConnectionError</a:t>
            </a:r>
            <a:r>
              <a:t>방지</a:t>
            </a:r>
          </a:p>
          <a:p>
            <a:pPr algn="l">
              <a:defRPr sz="1300"/>
            </a:pPr>
            <a:r>
              <a:t>headers = {"User-Agent": "Mozilla/5.0 (Windows NT 10.0; Win64; x64) Chrome/98.0.4758.102"}</a:t>
            </a:r>
          </a:p>
          <a:p>
            <a:pPr algn="l">
              <a:defRPr sz="1300"/>
            </a:pPr>
            <a:br/>
            <a:r>
              <a:t>#html </a:t>
            </a:r>
            <a:r>
              <a:t>생성해서 기사 크롤링하는 함수 만들기</a:t>
            </a:r>
            <a:r>
              <a:t>(url): </a:t>
            </a:r>
            <a:r>
              <a:t>링크를 반환</a:t>
            </a:r>
          </a:p>
          <a:p>
            <a:pPr algn="l">
              <a:defRPr sz="1300"/>
            </a:pPr>
            <a:r>
              <a:t>def articles_crawler(url):</a:t>
            </a:r>
          </a:p>
          <a:p>
            <a:pPr algn="l">
              <a:defRPr sz="1300"/>
            </a:pPr>
            <a:r>
              <a:t>    #html </a:t>
            </a:r>
            <a:r>
              <a:t>불러오기</a:t>
            </a:r>
          </a:p>
          <a:p>
            <a:pPr algn="l">
              <a:defRPr sz="1300"/>
            </a:pPr>
            <a:r>
              <a:t>    </a:t>
            </a:r>
            <a:r>
              <a:t>original_html = requests.get(i,headers=headers)</a:t>
            </a:r>
          </a:p>
          <a:p>
            <a:pPr algn="l">
              <a:defRPr sz="1300"/>
            </a:pPr>
            <a:r>
              <a:t>    html = BeautifulSoup(original_html.text, "html.parser")</a:t>
            </a:r>
          </a:p>
          <a:p>
            <a:pPr algn="l">
              <a:defRPr sz="1300"/>
            </a:pPr>
            <a:br/>
            <a:r>
              <a:t>    url_naver = html.select("div.group_news &gt; ul.list_news &gt; li div.news_area &gt; div.news_info &gt; div.info_group &gt; a.info")</a:t>
            </a:r>
          </a:p>
          <a:p>
            <a:pPr algn="l">
              <a:defRPr sz="1300"/>
            </a:pPr>
            <a:r>
              <a:t>    url = news_attrs_crawler(url_naver,'href')</a:t>
            </a:r>
          </a:p>
          <a:p>
            <a:pPr algn="l">
              <a:defRPr sz="1300"/>
            </a:pPr>
            <a:r>
              <a:t>    return url</a:t>
            </a:r>
          </a:p>
          <a:p>
            <a:pPr algn="l">
              <a:defRPr sz="1300"/>
            </a:pPr>
          </a:p>
          <a:p>
            <a:pPr algn="l">
              <a:defRPr sz="1300"/>
            </a:pPr>
            <a:r>
              <a:t>#####</a:t>
            </a:r>
            <a:r>
              <a:t>뉴스 크롤링 시작</a:t>
            </a:r>
            <a:r>
              <a:t>#####</a:t>
            </a:r>
          </a:p>
          <a:p>
            <a:pPr algn="l">
              <a:defRPr sz="1300"/>
            </a:pPr>
            <a:r>
              <a:t>search = input("</a:t>
            </a:r>
            <a:r>
              <a:t>검색어 입력</a:t>
            </a:r>
            <a:r>
              <a:t>: ")  </a:t>
            </a:r>
          </a:p>
          <a:p>
            <a:pPr algn="l">
              <a:defRPr sz="1300"/>
            </a:pPr>
            <a:r>
              <a:t>s_date = input("</a:t>
            </a:r>
            <a:r>
              <a:t>시작 날짜 입력</a:t>
            </a:r>
            <a:r>
              <a:t>(</a:t>
            </a:r>
            <a:r>
              <a:t>예시</a:t>
            </a:r>
            <a:r>
              <a:t>: 2019.01.04): ")  #2019.01.04</a:t>
            </a:r>
          </a:p>
          <a:p>
            <a:pPr algn="l">
              <a:defRPr sz="1300"/>
            </a:pPr>
            <a:r>
              <a:t>e_date = input("</a:t>
            </a:r>
            <a:r>
              <a:t>종료 날짜 입력</a:t>
            </a:r>
            <a:r>
              <a:t>(</a:t>
            </a:r>
            <a:r>
              <a:t>예시</a:t>
            </a:r>
            <a:r>
              <a:t>: 2019.01.05): ")   #2019.01.05</a:t>
            </a:r>
          </a:p>
          <a:p>
            <a:pPr algn="l">
              <a:defRPr sz="1300"/>
            </a:pPr>
            <a:r>
              <a:t>maxpage = input("</a:t>
            </a:r>
            <a:r>
              <a:t>최대 크롤링할 페이지 수를 입력하세요</a:t>
            </a:r>
            <a:r>
              <a:t>: ")</a:t>
            </a:r>
          </a:p>
          <a:p>
            <a:pPr algn="l">
              <a:defRPr sz="1300"/>
            </a:pPr>
          </a:p>
          <a:p>
            <a:pPr algn="l">
              <a:defRPr sz="1300"/>
            </a:pPr>
            <a:r>
              <a:t># naver url </a:t>
            </a:r>
            <a:r>
              <a:t>생성</a:t>
            </a:r>
          </a:p>
          <a:p>
            <a:pPr algn="l">
              <a:defRPr sz="1300"/>
            </a:pPr>
            <a:r>
              <a:t>url = makeUrl(search, s_date, e_date, maxpage)</a:t>
            </a:r>
          </a:p>
          <a:p>
            <a:pPr algn="l">
              <a:defRPr sz="1300"/>
            </a:pPr>
          </a:p>
          <a:p>
            <a:pPr algn="l">
              <a:defRPr sz="1300"/>
            </a:pPr>
            <a:br/>
            <a:r>
              <a:t>#</a:t>
            </a:r>
            <a:r>
              <a:t>뉴스 크롤러 실행</a:t>
            </a:r>
          </a:p>
          <a:p>
            <a:pPr algn="l">
              <a:defRPr sz="1300"/>
            </a:pPr>
            <a:r>
              <a:t>news_titles = []</a:t>
            </a:r>
          </a:p>
          <a:p>
            <a:pPr algn="l">
              <a:defRPr sz="1300"/>
            </a:pPr>
            <a:r>
              <a:t>news_url =[]</a:t>
            </a:r>
          </a:p>
          <a:p>
            <a:pPr algn="l">
              <a:defRPr sz="1300"/>
            </a:pPr>
            <a:r>
              <a:t>news_contents =[]</a:t>
            </a:r>
          </a:p>
          <a:p>
            <a:pPr algn="l">
              <a:defRPr sz="1300"/>
            </a:pPr>
            <a:r>
              <a:t>news_dates = []</a:t>
            </a:r>
          </a:p>
          <a:p>
            <a:pPr algn="l">
              <a:defRPr sz="1300"/>
            </a:pPr>
            <a:r>
              <a:t>news_names = []</a:t>
            </a:r>
          </a:p>
          <a:p>
            <a:pPr algn="l">
              <a:defRPr sz="1300"/>
            </a:pPr>
            <a:r>
              <a:t>for i in url:</a:t>
            </a:r>
          </a:p>
          <a:p>
            <a:pPr algn="l">
              <a:defRPr sz="1300"/>
            </a:pPr>
            <a:r>
              <a:t>    url = articles_crawler(url)</a:t>
            </a:r>
          </a:p>
          <a:p>
            <a:pPr algn="l">
              <a:defRPr sz="1300"/>
            </a:pPr>
            <a:r>
              <a:t>    news_url.append(url)</a:t>
            </a:r>
          </a:p>
        </p:txBody>
      </p:sp>
      <p:sp>
        <p:nvSpPr>
          <p:cNvPr id="288" name="직사각형 15"/>
          <p:cNvSpPr/>
          <p:nvPr/>
        </p:nvSpPr>
        <p:spPr>
          <a:xfrm>
            <a:off x="12480032" y="426065"/>
            <a:ext cx="10800001" cy="134411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300"/>
            </a:pPr>
            <a:br/>
            <a:br/>
            <a:r>
              <a:t>#</a:t>
            </a:r>
            <a:r>
              <a:t>제목</a:t>
            </a:r>
            <a:r>
              <a:t>, </a:t>
            </a:r>
            <a:r>
              <a:t>링크</a:t>
            </a:r>
            <a:r>
              <a:t>, </a:t>
            </a:r>
            <a:r>
              <a:t>내용 </a:t>
            </a:r>
            <a:r>
              <a:t>1</a:t>
            </a:r>
            <a:r>
              <a:t>차원 리스트로 꺼내는 함수 생성</a:t>
            </a:r>
          </a:p>
          <a:p>
            <a:pPr algn="l">
              <a:defRPr sz="1300"/>
            </a:pPr>
            <a:r>
              <a:t>def makeList(newlist, content):</a:t>
            </a:r>
          </a:p>
          <a:p>
            <a:pPr algn="l">
              <a:defRPr sz="1300"/>
            </a:pPr>
            <a:r>
              <a:t>    for i in content:</a:t>
            </a:r>
          </a:p>
          <a:p>
            <a:pPr algn="l">
              <a:defRPr sz="1300"/>
            </a:pPr>
            <a:r>
              <a:t>        for j in i:</a:t>
            </a:r>
          </a:p>
          <a:p>
            <a:pPr algn="l">
              <a:defRPr sz="1300"/>
            </a:pPr>
            <a:r>
              <a:t>            newlist.append(j)</a:t>
            </a:r>
          </a:p>
          <a:p>
            <a:pPr algn="l">
              <a:defRPr sz="1300"/>
            </a:pPr>
            <a:r>
              <a:t>    return newlist</a:t>
            </a:r>
          </a:p>
          <a:p>
            <a:pPr algn="l">
              <a:defRPr sz="1300"/>
            </a:pPr>
            <a:br/>
            <a:r>
              <a:t>    </a:t>
            </a:r>
          </a:p>
          <a:p>
            <a:pPr algn="l">
              <a:defRPr sz="1300"/>
            </a:pPr>
            <a:r>
              <a:t>#</a:t>
            </a:r>
            <a:r>
              <a:t>제목</a:t>
            </a:r>
            <a:r>
              <a:t>, </a:t>
            </a:r>
            <a:r>
              <a:t>링크</a:t>
            </a:r>
            <a:r>
              <a:t>, </a:t>
            </a:r>
            <a:r>
              <a:t>내용 담을 리스트 생성</a:t>
            </a:r>
          </a:p>
          <a:p>
            <a:pPr algn="l">
              <a:defRPr sz="1300"/>
            </a:pPr>
            <a:r>
              <a:t>news_url_1 = []</a:t>
            </a:r>
          </a:p>
          <a:p>
            <a:pPr algn="l">
              <a:defRPr sz="1300"/>
            </a:pPr>
            <a:br/>
            <a:r>
              <a:t>#1</a:t>
            </a:r>
            <a:r>
              <a:t>차원 리스트로 만들기</a:t>
            </a:r>
            <a:r>
              <a:t>(</a:t>
            </a:r>
            <a:r>
              <a:t>내용 제외</a:t>
            </a:r>
            <a:r>
              <a:t>)</a:t>
            </a:r>
          </a:p>
          <a:p>
            <a:pPr algn="l">
              <a:defRPr sz="1300"/>
            </a:pPr>
            <a:r>
              <a:t>makeList(news_url_1,news_url)</a:t>
            </a:r>
          </a:p>
          <a:p>
            <a:pPr algn="l">
              <a:defRPr sz="1300"/>
            </a:pPr>
            <a:br/>
            <a:r>
              <a:t>#NAVER </a:t>
            </a:r>
            <a:r>
              <a:t>뉴스만 남기기</a:t>
            </a:r>
          </a:p>
          <a:p>
            <a:pPr algn="l">
              <a:defRPr sz="1300"/>
            </a:pPr>
            <a:r>
              <a:t>final_urls = []</a:t>
            </a:r>
          </a:p>
          <a:p>
            <a:pPr algn="l">
              <a:defRPr sz="1300"/>
            </a:pPr>
            <a:r>
              <a:t>for i in tqdm(range(len(news_url_1))):</a:t>
            </a:r>
          </a:p>
          <a:p>
            <a:pPr algn="l">
              <a:defRPr sz="1300"/>
            </a:pPr>
            <a:r>
              <a:t>    if "news.naver.com" in news_url_1[i]:</a:t>
            </a:r>
          </a:p>
          <a:p>
            <a:pPr algn="l">
              <a:defRPr sz="1300"/>
            </a:pPr>
            <a:r>
              <a:t>        final_urls.append(news_url_1[i])</a:t>
            </a:r>
          </a:p>
          <a:p>
            <a:pPr algn="l">
              <a:defRPr sz="1300"/>
            </a:pPr>
            <a:r>
              <a:t>    else:</a:t>
            </a:r>
          </a:p>
          <a:p>
            <a:pPr algn="l">
              <a:defRPr sz="1300"/>
            </a:pPr>
            <a:r>
              <a:t>        pass</a:t>
            </a:r>
          </a:p>
          <a:p>
            <a:pPr algn="l">
              <a:defRPr sz="1300"/>
            </a:pPr>
            <a:br/>
            <a:r>
              <a:t># </a:t>
            </a:r>
            <a:r>
              <a:t>뉴스 내용 크롤링</a:t>
            </a:r>
          </a:p>
          <a:p>
            <a:pPr algn="l">
              <a:defRPr sz="1300"/>
            </a:pPr>
            <a:r>
              <a:t>for i in tqdm(final_urls):</a:t>
            </a:r>
          </a:p>
          <a:p>
            <a:pPr algn="l">
              <a:defRPr sz="1300"/>
            </a:pPr>
            <a:r>
              <a:t>    #</a:t>
            </a:r>
            <a:r>
              <a:t>각 기사 </a:t>
            </a:r>
            <a:r>
              <a:t>html get</a:t>
            </a:r>
            <a:r>
              <a:t>하기</a:t>
            </a:r>
          </a:p>
          <a:p>
            <a:pPr algn="l">
              <a:defRPr sz="1300"/>
            </a:pPr>
            <a:r>
              <a:t>    </a:t>
            </a:r>
            <a:r>
              <a:t>news = requests.get(i,headers=headers)</a:t>
            </a:r>
          </a:p>
          <a:p>
            <a:pPr algn="l">
              <a:defRPr sz="1300"/>
            </a:pPr>
            <a:r>
              <a:t>    news_html = BeautifulSoup(news.text,"html.parser")</a:t>
            </a:r>
          </a:p>
          <a:p>
            <a:pPr algn="l">
              <a:defRPr sz="1300"/>
            </a:pPr>
            <a:br/>
            <a:r>
              <a:t>    time.sleep(2)</a:t>
            </a:r>
          </a:p>
          <a:p>
            <a:pPr algn="l">
              <a:defRPr sz="1300"/>
            </a:pPr>
            <a:br/>
            <a:r>
              <a:t>    # html </a:t>
            </a:r>
            <a:r>
              <a:t>태그 제거 및 텍스트 다듬기</a:t>
            </a:r>
          </a:p>
          <a:p>
            <a:pPr algn="l">
              <a:defRPr sz="1300"/>
            </a:pPr>
            <a:r>
              <a:t>    </a:t>
            </a:r>
            <a:r>
              <a:t>pattern1 = '&lt;[^&gt;]*&gt;' # </a:t>
            </a:r>
            <a:r>
              <a:t>태그 제거</a:t>
            </a:r>
          </a:p>
          <a:p>
            <a:pPr algn="l">
              <a:defRPr sz="1300"/>
            </a:pPr>
            <a:r>
              <a:t>    </a:t>
            </a:r>
            <a:r>
              <a:t>pattern2 = r'[\n\t&lt;&gt;]|&amp;lt;|&amp;gt;' # </a:t>
            </a:r>
            <a:r>
              <a:t>특수 기호 제거</a:t>
            </a:r>
          </a:p>
          <a:p>
            <a:pPr algn="l">
              <a:defRPr sz="1300"/>
            </a:pPr>
            <a:br/>
            <a:r>
              <a:t># </a:t>
            </a:r>
            <a:r>
              <a:t>날짜 가져 오기</a:t>
            </a:r>
          </a:p>
          <a:p>
            <a:pPr algn="l">
              <a:defRPr sz="1300"/>
            </a:pPr>
            <a:r>
              <a:t>    </a:t>
            </a:r>
            <a:r>
              <a:t>try:</a:t>
            </a:r>
          </a:p>
          <a:p>
            <a:pPr algn="l">
              <a:defRPr sz="1300"/>
            </a:pPr>
            <a:r>
              <a:t>        html_date = news_html.select_one("div#ct&gt; div.media_end_head.go_trans &gt; div.media_end_head_info.nv_notrans &gt; div.media_end_head_info_datestamp &gt; div &gt; span")</a:t>
            </a:r>
          </a:p>
          <a:p>
            <a:pPr algn="l">
              <a:defRPr sz="1300"/>
            </a:pPr>
            <a:r>
              <a:t>        news_date = html_date.attrs['data-date-time'][:10]</a:t>
            </a:r>
          </a:p>
          <a:p>
            <a:pPr algn="l">
              <a:defRPr sz="1300"/>
            </a:pPr>
            <a:r>
              <a:t>    except AttributeError:</a:t>
            </a:r>
          </a:p>
          <a:p>
            <a:pPr algn="l">
              <a:defRPr sz="1300"/>
            </a:pPr>
            <a:r>
              <a:t>        news_date = news_html.select_one("#content &gt; div.end_ct &gt; div &gt; div.article_info &gt; span &gt; em")</a:t>
            </a:r>
          </a:p>
          <a:p>
            <a:pPr algn="l">
              <a:defRPr sz="1300"/>
            </a:pPr>
            <a:r>
              <a:t>        news_date = re.sub(pattern=pattern1,repl='', string=str(news_date))</a:t>
            </a:r>
          </a:p>
          <a:p>
            <a:pPr algn="l">
              <a:defRPr sz="1300"/>
            </a:pPr>
            <a:br/>
            <a:r>
              <a:t>    # news_dates.append(news_date)</a:t>
            </a:r>
          </a:p>
          <a:p>
            <a:pPr algn="l">
              <a:defRPr sz="1300"/>
            </a:pPr>
            <a:r>
              <a:t>    news_dates.append(news_date[:10].replace('.', '-'))</a:t>
            </a:r>
          </a:p>
          <a:p>
            <a:pPr algn="l">
              <a:defRPr sz="1300"/>
            </a:pPr>
            <a:br/>
            <a:r>
              <a:t>###</a:t>
            </a:r>
            <a:r>
              <a:t>데이터 프레임으로 만들기</a:t>
            </a:r>
            <a:r>
              <a:t>###</a:t>
            </a:r>
          </a:p>
          <a:p>
            <a:pPr algn="l">
              <a:defRPr sz="1300"/>
            </a:pPr>
            <a:r>
              <a:t>import pandas as pd</a:t>
            </a:r>
          </a:p>
          <a:p>
            <a:pPr algn="l">
              <a:defRPr sz="1300"/>
            </a:pPr>
            <a:br/>
            <a:r>
              <a:t># #</a:t>
            </a:r>
            <a:r>
              <a:t>데이터 프레임 만들기</a:t>
            </a:r>
          </a:p>
          <a:p>
            <a:pPr algn="l">
              <a:defRPr sz="1300"/>
            </a:pPr>
            <a:r>
              <a:t>news_df = pd.DataFrame({'date':news_dates, 'link': final_urls})</a:t>
            </a:r>
          </a:p>
          <a:p>
            <a:pPr algn="l">
              <a:defRPr sz="1300"/>
            </a:pPr>
            <a:br/>
            <a:r>
              <a:t># #</a:t>
            </a:r>
            <a:r>
              <a:t>중복 행 지우기</a:t>
            </a:r>
          </a:p>
          <a:p>
            <a:pPr algn="l">
              <a:defRPr sz="1300"/>
            </a:pPr>
            <a:r>
              <a:t>news_df = news_df.drop_duplicates(keep='first', ignore_index=True)</a:t>
            </a:r>
          </a:p>
          <a:p>
            <a:pPr algn="l">
              <a:defRPr sz="1300"/>
            </a:pPr>
            <a:r>
              <a:t>news_df.to_csv("./Itawon.csv")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815" y="5028666"/>
            <a:ext cx="20318370" cy="3658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30" y="66329"/>
            <a:ext cx="7849349" cy="6488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833" y="7160879"/>
            <a:ext cx="7742245" cy="6400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42102" y="0"/>
            <a:ext cx="8237172" cy="6809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42102" y="6956310"/>
            <a:ext cx="8237172" cy="6809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80" y="86464"/>
            <a:ext cx="10667448" cy="1128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5483" y="254751"/>
            <a:ext cx="7611938" cy="8095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그림 4" descr="그림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65449" y="7441987"/>
            <a:ext cx="7611938" cy="6056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617" y="3949497"/>
            <a:ext cx="13714766" cy="5817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2356" y="3539471"/>
            <a:ext cx="16959288" cy="6637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8375" y="2784762"/>
            <a:ext cx="14587250" cy="8146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4789" y="3748770"/>
            <a:ext cx="18714422" cy="6218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2487" y="5356359"/>
            <a:ext cx="7676870" cy="378083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부정적 인식 형성"/>
          <p:cNvSpPr txBox="1"/>
          <p:nvPr/>
        </p:nvSpPr>
        <p:spPr>
          <a:xfrm>
            <a:off x="3070930" y="4309615"/>
            <a:ext cx="2390295" cy="56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부정적 인식 형성</a:t>
            </a:r>
          </a:p>
        </p:txBody>
      </p:sp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7157" y="2903766"/>
            <a:ext cx="7676869" cy="7371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515" y="1390622"/>
            <a:ext cx="8571598" cy="5513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42278" y="2066223"/>
            <a:ext cx="5539102" cy="36230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그룹화"/>
          <p:cNvGrpSpPr/>
          <p:nvPr/>
        </p:nvGrpSpPr>
        <p:grpSpPr>
          <a:xfrm>
            <a:off x="17642278" y="6735415"/>
            <a:ext cx="5539102" cy="6015583"/>
            <a:chOff x="0" y="0"/>
            <a:chExt cx="5539100" cy="6015582"/>
          </a:xfrm>
        </p:grpSpPr>
        <p:pic>
          <p:nvPicPr>
            <p:cNvPr id="200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539101" cy="6015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선 선" descr="선 선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4638412">
              <a:off x="787419" y="3452148"/>
              <a:ext cx="3219741" cy="366847"/>
            </a:xfrm>
            <a:prstGeom prst="rect">
              <a:avLst/>
            </a:prstGeom>
            <a:effectLst/>
          </p:spPr>
        </p:pic>
        <p:pic>
          <p:nvPicPr>
            <p:cNvPr id="203" name="선 선" descr="선 선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9231358">
              <a:off x="1780802" y="1249059"/>
              <a:ext cx="1969504" cy="366847"/>
            </a:xfrm>
            <a:prstGeom prst="rect">
              <a:avLst/>
            </a:prstGeom>
            <a:effectLst/>
          </p:spPr>
        </p:pic>
      </p:grp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1515" y="7267310"/>
            <a:ext cx="8571598" cy="551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52507" y="1455274"/>
            <a:ext cx="6587899" cy="5361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63575" y="7279483"/>
            <a:ext cx="7200016" cy="548921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서산 IC 에서 만리포 해수욕장"/>
          <p:cNvSpPr txBox="1"/>
          <p:nvPr/>
        </p:nvSpPr>
        <p:spPr>
          <a:xfrm>
            <a:off x="17635939" y="5836862"/>
            <a:ext cx="2428060" cy="36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"/>
            </a:lvl1pPr>
          </a:lstStyle>
          <a:p>
            <a:pPr/>
            <a:r>
              <a:t>서산 IC 에서 만리포 해수욕장</a:t>
            </a:r>
          </a:p>
        </p:txBody>
      </p:sp>
      <p:sp>
        <p:nvSpPr>
          <p:cNvPr id="210" name="대천, 무창포 IC 에서 대천 해수욕장"/>
          <p:cNvSpPr txBox="1"/>
          <p:nvPr/>
        </p:nvSpPr>
        <p:spPr>
          <a:xfrm>
            <a:off x="20345276" y="6259640"/>
            <a:ext cx="2870968" cy="36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400"/>
            </a:lvl1pPr>
          </a:lstStyle>
          <a:p>
            <a:pPr/>
            <a:r>
              <a:t>대천, 무창포 IC 에서 대천 해수욕장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332" y="1220875"/>
            <a:ext cx="3619501" cy="825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2016년 이전 데이터= *.csv / 2016 이후 데이터= *.txt"/>
          <p:cNvSpPr txBox="1"/>
          <p:nvPr/>
        </p:nvSpPr>
        <p:spPr>
          <a:xfrm>
            <a:off x="1275593" y="2889029"/>
            <a:ext cx="6122489" cy="34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1400"/>
            </a:lvl1pPr>
          </a:lstStyle>
          <a:p>
            <a:pPr/>
            <a:r>
              <a:t>2016년 이전 데이터= *.csv / 2016 이후 데이터= *.txt</a:t>
            </a:r>
          </a:p>
        </p:txBody>
      </p:sp>
      <p:pic>
        <p:nvPicPr>
          <p:cNvPr id="21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5324" y="3487364"/>
            <a:ext cx="9943502" cy="4396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1476" y="8019356"/>
            <a:ext cx="9991199" cy="82225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영업소명을 위한  추가 데이터수집"/>
          <p:cNvSpPr txBox="1"/>
          <p:nvPr/>
        </p:nvSpPr>
        <p:spPr>
          <a:xfrm>
            <a:off x="1275593" y="8991196"/>
            <a:ext cx="7129521" cy="347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1400"/>
            </a:lvl1pPr>
          </a:lstStyle>
          <a:p>
            <a:pPr/>
            <a:r>
              <a:t>영업소명을 위한  추가 데이터수집</a:t>
            </a:r>
          </a:p>
        </p:txBody>
      </p:sp>
      <p:pic>
        <p:nvPicPr>
          <p:cNvPr id="21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2879" y="9589531"/>
            <a:ext cx="9988393" cy="123744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직사각형"/>
          <p:cNvSpPr/>
          <p:nvPr/>
        </p:nvSpPr>
        <p:spPr>
          <a:xfrm>
            <a:off x="1570222" y="10135137"/>
            <a:ext cx="909516" cy="422488"/>
          </a:xfrm>
          <a:prstGeom prst="rect">
            <a:avLst/>
          </a:prstGeom>
          <a:solidFill>
            <a:srgbClr val="FF0025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0600">
                    <a:alpha val="29977"/>
                  </a:srgb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9" name="직사각형"/>
          <p:cNvSpPr/>
          <p:nvPr/>
        </p:nvSpPr>
        <p:spPr>
          <a:xfrm>
            <a:off x="2092619" y="8303523"/>
            <a:ext cx="581532" cy="477509"/>
          </a:xfrm>
          <a:prstGeom prst="rect">
            <a:avLst/>
          </a:prstGeom>
          <a:solidFill>
            <a:srgbClr val="FF0025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0600">
                    <a:alpha val="29977"/>
                  </a:srgb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20" name="3-6종 교통량은 화물차 교통량을 의미한다. 따라서 제외"/>
          <p:cNvSpPr txBox="1"/>
          <p:nvPr/>
        </p:nvSpPr>
        <p:spPr>
          <a:xfrm>
            <a:off x="6614140" y="8918531"/>
            <a:ext cx="4462196" cy="36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/>
            </a:lvl1pPr>
          </a:lstStyle>
          <a:p>
            <a:pPr/>
            <a:r>
              <a:t>3-6종 교통량은 화물차 교통량을 의미한다. 따라서 제외</a:t>
            </a:r>
          </a:p>
        </p:txBody>
      </p:sp>
      <p:sp>
        <p:nvSpPr>
          <p:cNvPr id="221" name="직사각형"/>
          <p:cNvSpPr/>
          <p:nvPr/>
        </p:nvSpPr>
        <p:spPr>
          <a:xfrm>
            <a:off x="7683426" y="8303523"/>
            <a:ext cx="2171224" cy="477509"/>
          </a:xfrm>
          <a:prstGeom prst="rect">
            <a:avLst/>
          </a:prstGeom>
          <a:solidFill>
            <a:srgbClr val="1D3CFF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0008B9">
                    <a:alpha val="29977"/>
                  </a:srgb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222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75547" y="3472282"/>
            <a:ext cx="10110947" cy="878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이미지" descr="이미지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63823" y="4682277"/>
            <a:ext cx="10134395" cy="238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이미지" descr="이미지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957237" y="7809535"/>
            <a:ext cx="11002082" cy="30699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해수욕장 방문객의 추이를 보기 위해 6-9월으로 날짜를 제한"/>
          <p:cNvSpPr txBox="1"/>
          <p:nvPr/>
        </p:nvSpPr>
        <p:spPr>
          <a:xfrm>
            <a:off x="11982157" y="2889029"/>
            <a:ext cx="6122489" cy="34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1400"/>
            </a:lvl1pPr>
          </a:lstStyle>
          <a:p>
            <a:pPr/>
            <a:r>
              <a:t>해수욕장 방문객의 추이를 보기 위해 6-9월으로 날짜를 제한</a:t>
            </a:r>
          </a:p>
        </p:txBody>
      </p:sp>
      <p:sp>
        <p:nvSpPr>
          <p:cNvPr id="226" name="컬럼명 통일 및 결측치 제거"/>
          <p:cNvSpPr txBox="1"/>
          <p:nvPr/>
        </p:nvSpPr>
        <p:spPr>
          <a:xfrm>
            <a:off x="11982157" y="7255126"/>
            <a:ext cx="6122490" cy="34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1400"/>
            </a:lvl1pPr>
          </a:lstStyle>
          <a:p>
            <a:pPr/>
            <a:r>
              <a:t>컬럼명 통일 및 결측치 제거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0600">
                <a:alpha val="29977"/>
              </a:srgb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0600">
                <a:alpha val="29977"/>
              </a:srgb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